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7"/>
  </p:notesMasterIdLst>
  <p:sldIdLst>
    <p:sldId id="256" r:id="rId2"/>
    <p:sldId id="296" r:id="rId3"/>
    <p:sldId id="297" r:id="rId4"/>
    <p:sldId id="298" r:id="rId5"/>
    <p:sldId id="299" r:id="rId6"/>
    <p:sldId id="268" r:id="rId7"/>
    <p:sldId id="300" r:id="rId8"/>
    <p:sldId id="301" r:id="rId9"/>
    <p:sldId id="302" r:id="rId10"/>
    <p:sldId id="303" r:id="rId11"/>
    <p:sldId id="304" r:id="rId12"/>
    <p:sldId id="306" r:id="rId13"/>
    <p:sldId id="305" r:id="rId14"/>
    <p:sldId id="307" r:id="rId15"/>
    <p:sldId id="308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oboto Slab" pitchFamily="2" charset="0"/>
      <p:regular r:id="rId22"/>
      <p:bold r:id="rId23"/>
    </p:embeddedFont>
    <p:embeddedFont>
      <p:font typeface="Source Sans Pro" panose="020B0503030403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ECFCF9-EB90-4EA4-BA1D-B0166F391BF1}">
  <a:tblStyle styleId="{83ECFCF9-EB90-4EA4-BA1D-B0166F391B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E74B0BC-8218-4BC4-B384-D648047DA53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37"/>
  </p:normalViewPr>
  <p:slideViewPr>
    <p:cSldViewPr snapToGrid="0" snapToObjects="1">
      <p:cViewPr varScale="1">
        <p:scale>
          <a:sx n="141" d="100"/>
          <a:sy n="141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10.gif>
</file>

<file path=ppt/media/image11.png>
</file>

<file path=ppt/media/image12.png>
</file>

<file path=ppt/media/image13.gif>
</file>

<file path=ppt/media/image14.gif>
</file>

<file path=ppt/media/image15.tiff>
</file>

<file path=ppt/media/image2.png>
</file>

<file path=ppt/media/image3.png>
</file>

<file path=ppt/media/image4.gif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47700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82025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49139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775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60432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007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2944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7009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6922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9271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da085fb6_58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da085fb6_58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6574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7000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181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6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gnacioct/GameOfLif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image" Target="../media/image5.png"/><Relationship Id="rId7" Type="http://schemas.openxmlformats.org/officeDocument/2006/relationships/image" Target="../media/image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gif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 </a:t>
            </a:r>
            <a:r>
              <a:rPr lang="en" dirty="0" err="1"/>
              <a:t>juego</a:t>
            </a:r>
            <a:r>
              <a:rPr lang="en" dirty="0"/>
              <a:t> de la </a:t>
            </a:r>
            <a:r>
              <a:rPr lang="en" dirty="0" err="1"/>
              <a:t>vida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CE70E5F-0CDF-444D-95DB-87B7F055F7AE}"/>
              </a:ext>
            </a:extLst>
          </p:cNvPr>
          <p:cNvSpPr txBox="1"/>
          <p:nvPr/>
        </p:nvSpPr>
        <p:spPr>
          <a:xfrm>
            <a:off x="1700185" y="4293389"/>
            <a:ext cx="24913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50" dirty="0"/>
              <a:t>Ignacio Talavera Cepeda - 100383487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D5AD1FD-8EE7-D341-BB87-0D4BA9AD6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764751" y="-860754"/>
            <a:ext cx="1778063" cy="7501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1" name="Google Shape;161;p22"/>
          <p:cNvSpPr/>
          <p:nvPr/>
        </p:nvSpPr>
        <p:spPr>
          <a:xfrm>
            <a:off x="387175" y="327675"/>
            <a:ext cx="2572500" cy="2496900"/>
          </a:xfrm>
          <a:prstGeom prst="ellipse">
            <a:avLst/>
          </a:prstGeom>
          <a:noFill/>
          <a:ln w="9525" cap="flat" cmpd="sng">
            <a:solidFill>
              <a:srgbClr val="ECEFF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dirty="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rPr>
              <a:t>Escala 1/32</a:t>
            </a:r>
            <a:endParaRPr sz="1800" b="1" dirty="0">
              <a:solidFill>
                <a:schemeClr val="accen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 big image.</a:t>
            </a:r>
            <a:endParaRPr sz="18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0438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body" idx="1"/>
          </p:nvPr>
        </p:nvSpPr>
        <p:spPr>
          <a:xfrm>
            <a:off x="786136" y="1200150"/>
            <a:ext cx="3478045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b="1" dirty="0"/>
              <a:t>A través de las Máquinas de Turing</a:t>
            </a:r>
            <a:endParaRPr b="1" dirty="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Al ser </a:t>
            </a:r>
            <a:r>
              <a:rPr lang="en" i="1" dirty="0"/>
              <a:t>Life</a:t>
            </a:r>
            <a:r>
              <a:rPr lang="en" dirty="0"/>
              <a:t> Turing </a:t>
            </a:r>
            <a:r>
              <a:rPr lang="en" dirty="0" err="1"/>
              <a:t>complet</a:t>
            </a:r>
            <a:r>
              <a:rPr lang="es-ES" dirty="0"/>
              <a:t>o, y con el problema de la parada, se demuestra la no-</a:t>
            </a:r>
            <a:r>
              <a:rPr lang="es-ES" dirty="0" err="1"/>
              <a:t>decibilidad</a:t>
            </a:r>
            <a:r>
              <a:rPr lang="es-ES" dirty="0"/>
              <a:t> igual que con una MT.</a:t>
            </a:r>
            <a:endParaRPr dirty="0"/>
          </a:p>
        </p:txBody>
      </p:sp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 </a:t>
            </a:r>
            <a:r>
              <a:rPr lang="en" dirty="0" err="1"/>
              <a:t>decibilidad</a:t>
            </a:r>
            <a:endParaRPr dirty="0"/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393032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b="1" dirty="0"/>
              <a:t>A través de los Autómatas Celulares</a:t>
            </a:r>
            <a:endParaRPr b="1" dirty="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err="1"/>
              <a:t>Teorema</a:t>
            </a:r>
            <a:r>
              <a:rPr lang="en" dirty="0"/>
              <a:t> de Rice. Se reduce el </a:t>
            </a:r>
            <a:r>
              <a:rPr lang="en" dirty="0" err="1"/>
              <a:t>problema</a:t>
            </a:r>
            <a:r>
              <a:rPr lang="en" dirty="0"/>
              <a:t> a </a:t>
            </a:r>
            <a:r>
              <a:rPr lang="en" dirty="0" err="1"/>
              <a:t>su</a:t>
            </a:r>
            <a:r>
              <a:rPr lang="en" dirty="0"/>
              <a:t> </a:t>
            </a:r>
            <a:r>
              <a:rPr lang="en" dirty="0" err="1"/>
              <a:t>nilpotente</a:t>
            </a:r>
            <a:r>
              <a:rPr lang="en" dirty="0"/>
              <a:t>, </a:t>
            </a:r>
            <a:r>
              <a:rPr lang="en" dirty="0" err="1"/>
              <a:t>utilizando</a:t>
            </a:r>
            <a:r>
              <a:rPr lang="en" dirty="0"/>
              <a:t> conjuntos no </a:t>
            </a:r>
            <a:r>
              <a:rPr lang="en" dirty="0" err="1"/>
              <a:t>limitados</a:t>
            </a:r>
            <a:r>
              <a:rPr lang="en" dirty="0"/>
              <a:t>. </a:t>
            </a:r>
            <a:r>
              <a:rPr lang="en" dirty="0" err="1"/>
              <a:t>Así</a:t>
            </a:r>
            <a:r>
              <a:rPr lang="en" dirty="0"/>
              <a:t> se </a:t>
            </a:r>
            <a:r>
              <a:rPr lang="en" dirty="0" err="1"/>
              <a:t>consigue</a:t>
            </a:r>
            <a:r>
              <a:rPr lang="en" dirty="0"/>
              <a:t> </a:t>
            </a:r>
            <a:r>
              <a:rPr lang="en" dirty="0" err="1"/>
              <a:t>demostrar</a:t>
            </a:r>
            <a:r>
              <a:rPr lang="en" dirty="0"/>
              <a:t> que </a:t>
            </a:r>
            <a:r>
              <a:rPr lang="en" dirty="0" err="1"/>
              <a:t>todas</a:t>
            </a:r>
            <a:r>
              <a:rPr lang="en" dirty="0"/>
              <a:t> sus </a:t>
            </a:r>
            <a:r>
              <a:rPr lang="en" dirty="0" err="1"/>
              <a:t>propiedades</a:t>
            </a:r>
            <a:r>
              <a:rPr lang="en" dirty="0"/>
              <a:t> son no </a:t>
            </a:r>
            <a:r>
              <a:rPr lang="en" dirty="0" err="1"/>
              <a:t>dedicibles</a:t>
            </a:r>
            <a:r>
              <a:rPr lang="en" dirty="0"/>
              <a:t>.</a:t>
            </a:r>
            <a:endParaRPr dirty="0"/>
          </a:p>
        </p:txBody>
      </p:sp>
      <p:sp>
        <p:nvSpPr>
          <p:cNvPr id="135" name="Google Shape;135;p19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31815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106816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3</a:t>
            </a:r>
            <a:r>
              <a:rPr lang="en" sz="5400" dirty="0">
                <a:solidFill>
                  <a:schemeClr val="accent4"/>
                </a:solidFill>
              </a:rPr>
              <a:t>.</a:t>
            </a:r>
            <a:r>
              <a:rPr lang="en" sz="4000" dirty="0"/>
              <a:t>Impacto de </a:t>
            </a:r>
            <a:r>
              <a:rPr lang="en" sz="4000" i="1" dirty="0"/>
              <a:t>Life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2484485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1800" dirty="0"/>
              <a:t>Variaciones de </a:t>
            </a:r>
            <a:r>
              <a:rPr lang="es-ES_tradnl" sz="1800" i="1" dirty="0" err="1"/>
              <a:t>Life</a:t>
            </a:r>
            <a:r>
              <a:rPr lang="es-ES_tradnl" sz="1800" i="1" dirty="0"/>
              <a:t> </a:t>
            </a:r>
            <a:r>
              <a:rPr lang="es-ES_tradnl" sz="1800" dirty="0"/>
              <a:t>y </a:t>
            </a:r>
            <a:r>
              <a:rPr lang="es-ES_tradnl" sz="1800" i="1" dirty="0" err="1"/>
              <a:t>Life-likes</a:t>
            </a:r>
            <a:endParaRPr lang="es-ES_tradnl" sz="1800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1800" dirty="0"/>
              <a:t>Comunidad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38601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Life-likes y </a:t>
            </a:r>
            <a:r>
              <a:rPr lang="en" dirty="0" err="1"/>
              <a:t>variaciones</a:t>
            </a:r>
            <a:r>
              <a:rPr lang="en" dirty="0"/>
              <a:t> de </a:t>
            </a:r>
            <a:r>
              <a:rPr lang="en" i="1" dirty="0"/>
              <a:t>Life</a:t>
            </a:r>
            <a:endParaRPr dirty="0"/>
          </a:p>
        </p:txBody>
      </p:sp>
      <p:graphicFrame>
        <p:nvGraphicFramePr>
          <p:cNvPr id="215" name="Google Shape;215;p25"/>
          <p:cNvGraphicFramePr/>
          <p:nvPr>
            <p:extLst>
              <p:ext uri="{D42A27DB-BD31-4B8C-83A1-F6EECF244321}">
                <p14:modId xmlns:p14="http://schemas.microsoft.com/office/powerpoint/2010/main" val="3395972715"/>
              </p:ext>
            </p:extLst>
          </p:nvPr>
        </p:nvGraphicFramePr>
        <p:xfrm>
          <a:off x="992298" y="2464252"/>
          <a:ext cx="7159404" cy="2066945"/>
        </p:xfrm>
        <a:graphic>
          <a:graphicData uri="http://schemas.openxmlformats.org/drawingml/2006/table">
            <a:tbl>
              <a:tblPr>
                <a:noFill/>
                <a:tableStyleId>{83ECFCF9-EB90-4EA4-BA1D-B0166F391BF1}</a:tableStyleId>
              </a:tblPr>
              <a:tblGrid>
                <a:gridCol w="17725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09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958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>
                          <a:solidFill>
                            <a:srgbClr val="607D8B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Nombre</a:t>
                      </a:r>
                      <a:endParaRPr sz="1100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>
                          <a:solidFill>
                            <a:srgbClr val="607D8B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Descripción</a:t>
                      </a:r>
                      <a:endParaRPr sz="1100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B1357/S1357</a:t>
                      </a:r>
                      <a:endParaRPr sz="1100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Replicator</a:t>
                      </a:r>
                      <a:endParaRPr sz="1400" b="1" dirty="0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Todos</a:t>
                      </a: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los </a:t>
                      </a: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patrones</a:t>
                      </a: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son </a:t>
                      </a: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reemplazados</a:t>
                      </a: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por </a:t>
                      </a: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copias</a:t>
                      </a:r>
                      <a:endParaRPr sz="1400" b="1" dirty="0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B2/S</a:t>
                      </a:r>
                      <a:endParaRPr sz="1100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Seeds</a:t>
                      </a:r>
                      <a:endParaRPr sz="1400" b="1" dirty="0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Todos</a:t>
                      </a: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los </a:t>
                      </a: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patrones</a:t>
                      </a: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</a:t>
                      </a: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reviven</a:t>
                      </a: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</a:t>
                      </a: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tras</a:t>
                      </a: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</a:t>
                      </a: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morir</a:t>
                      </a:r>
                      <a:endParaRPr sz="1400" b="1" dirty="0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400" b="0" i="1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B3/S012345678</a:t>
                      </a:r>
                      <a:endParaRPr sz="1100" dirty="0"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Life without death</a:t>
                      </a:r>
                      <a:endParaRPr sz="1400" b="1" dirty="0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Celdas</a:t>
                      </a: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</a:t>
                      </a: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vivas</a:t>
                      </a: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</a:t>
                      </a: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nunca</a:t>
                      </a:r>
                      <a:r>
                        <a:rPr lang="en" sz="1400" b="1" dirty="0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</a:t>
                      </a:r>
                      <a:r>
                        <a:rPr lang="en" sz="1400" b="1" dirty="0" err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mueren</a:t>
                      </a:r>
                      <a:endParaRPr sz="1400" b="1" dirty="0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6" name="Google Shape;216;p2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C81014D-AEB3-A14F-9028-092E02568423}"/>
              </a:ext>
            </a:extLst>
          </p:cNvPr>
          <p:cNvSpPr txBox="1"/>
          <p:nvPr/>
        </p:nvSpPr>
        <p:spPr>
          <a:xfrm>
            <a:off x="992298" y="1368154"/>
            <a:ext cx="70562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 err="1"/>
              <a:t>Life</a:t>
            </a:r>
            <a:r>
              <a:rPr lang="es-ES" dirty="0"/>
              <a:t> sería B3/S23, puesto que una celda nace (</a:t>
            </a:r>
            <a:r>
              <a:rPr lang="es-ES" b="1" dirty="0" err="1"/>
              <a:t>B</a:t>
            </a:r>
            <a:r>
              <a:rPr lang="es-ES" dirty="0" err="1"/>
              <a:t>orn</a:t>
            </a:r>
            <a:r>
              <a:rPr lang="es-ES" dirty="0"/>
              <a:t>) si tiene tres celdas vivas o más a su alrededor, sobrevive (</a:t>
            </a:r>
            <a:r>
              <a:rPr lang="es-ES" b="1" dirty="0" err="1"/>
              <a:t>S</a:t>
            </a:r>
            <a:r>
              <a:rPr lang="es-ES" dirty="0" err="1"/>
              <a:t>urvive</a:t>
            </a:r>
            <a:r>
              <a:rPr lang="es-ES" dirty="0"/>
              <a:t>) si tiene dos o tres  celdas vivas a su alrededor, y muere en el resto de situaciones. Hay 2^18posibles juegos </a:t>
            </a:r>
            <a:r>
              <a:rPr lang="es-ES" i="1" dirty="0" err="1"/>
              <a:t>Life-like</a:t>
            </a:r>
            <a:r>
              <a:rPr lang="es-ES" i="1" dirty="0"/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85367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Comunidad</a:t>
            </a:r>
            <a:r>
              <a:rPr lang="en" dirty="0"/>
              <a:t> </a:t>
            </a:r>
            <a:r>
              <a:rPr lang="en" dirty="0" err="1"/>
              <a:t>alrededor</a:t>
            </a:r>
            <a:r>
              <a:rPr lang="en" dirty="0"/>
              <a:t> de </a:t>
            </a:r>
            <a:r>
              <a:rPr lang="en" i="1" dirty="0"/>
              <a:t>Life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0" y="1450754"/>
            <a:ext cx="7571700" cy="22419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n" dirty="0"/>
              <a:t>Primera </a:t>
            </a:r>
            <a:r>
              <a:rPr lang="en" dirty="0" err="1"/>
              <a:t>implementación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ALGOL, 1970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n" dirty="0" err="1"/>
              <a:t>Programado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todos</a:t>
            </a:r>
            <a:r>
              <a:rPr lang="en" dirty="0"/>
              <a:t> los </a:t>
            </a:r>
            <a:r>
              <a:rPr lang="en" dirty="0" err="1"/>
              <a:t>lenguajes</a:t>
            </a:r>
            <a:endParaRPr lang="en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n" dirty="0"/>
              <a:t>Golly: </a:t>
            </a:r>
            <a:r>
              <a:rPr lang="en" dirty="0" err="1"/>
              <a:t>referente</a:t>
            </a:r>
            <a:r>
              <a:rPr lang="en" dirty="0"/>
              <a:t> </a:t>
            </a:r>
            <a:r>
              <a:rPr lang="en" dirty="0" err="1"/>
              <a:t>multiplataforma</a:t>
            </a:r>
            <a:r>
              <a:rPr lang="en" dirty="0"/>
              <a:t> y </a:t>
            </a:r>
            <a:r>
              <a:rPr lang="en" i="1" dirty="0"/>
              <a:t>open-source</a:t>
            </a:r>
            <a:endParaRPr lang="en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s-ES" dirty="0" err="1"/>
              <a:t>Easter</a:t>
            </a:r>
            <a:r>
              <a:rPr lang="es-ES" dirty="0"/>
              <a:t> </a:t>
            </a:r>
            <a:r>
              <a:rPr lang="es-ES" dirty="0" err="1"/>
              <a:t>egg</a:t>
            </a:r>
            <a:r>
              <a:rPr lang="es-ES" dirty="0"/>
              <a:t> en Google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s-ES" dirty="0" err="1"/>
              <a:t>ConwayLife</a:t>
            </a:r>
            <a:r>
              <a:rPr lang="es-ES" dirty="0"/>
              <a:t> como punto de encuentro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8632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5880381" y="2562025"/>
            <a:ext cx="1381800" cy="13656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ctrTitle" idx="4294967295"/>
          </p:nvPr>
        </p:nvSpPr>
        <p:spPr>
          <a:xfrm>
            <a:off x="1637500" y="592744"/>
            <a:ext cx="564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¡Gracias!</a:t>
            </a:r>
            <a:endParaRPr sz="6000" b="1" dirty="0"/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1637500" y="1563713"/>
            <a:ext cx="564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¿</a:t>
            </a:r>
            <a:r>
              <a:rPr lang="en" sz="3600" b="1" dirty="0" err="1"/>
              <a:t>Alguna</a:t>
            </a:r>
            <a:r>
              <a:rPr lang="en" sz="3600" b="1" dirty="0"/>
              <a:t> </a:t>
            </a:r>
            <a:r>
              <a:rPr lang="en" sz="3600" b="1" dirty="0" err="1"/>
              <a:t>pregunta</a:t>
            </a:r>
            <a:r>
              <a:rPr lang="en" sz="3600" b="1" dirty="0"/>
              <a:t>?</a:t>
            </a:r>
            <a:endParaRPr sz="3600" b="1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1637500" y="2388200"/>
            <a:ext cx="41094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ES" sz="2600" dirty="0"/>
              <a:t>Memoria, simulador y enlaces de interés en </a:t>
            </a:r>
            <a:r>
              <a:rPr lang="es-ES" sz="2400" dirty="0">
                <a:hlinkClick r:id="rId3"/>
              </a:rPr>
              <a:t>https://</a:t>
            </a:r>
            <a:r>
              <a:rPr lang="es-ES" sz="2400" dirty="0" err="1">
                <a:hlinkClick r:id="rId3"/>
              </a:rPr>
              <a:t>github.com</a:t>
            </a:r>
            <a:r>
              <a:rPr lang="es-ES" sz="2400" dirty="0">
                <a:hlinkClick r:id="rId3"/>
              </a:rPr>
              <a:t>/</a:t>
            </a:r>
            <a:r>
              <a:rPr lang="es-ES" sz="2400" dirty="0" err="1">
                <a:hlinkClick r:id="rId3"/>
              </a:rPr>
              <a:t>ignacioct</a:t>
            </a:r>
            <a:r>
              <a:rPr lang="es-ES" sz="2400" dirty="0">
                <a:hlinkClick r:id="rId3"/>
              </a:rPr>
              <a:t>/</a:t>
            </a:r>
            <a:r>
              <a:rPr lang="es-ES" sz="2400" dirty="0" err="1">
                <a:hlinkClick r:id="rId3"/>
              </a:rPr>
              <a:t>GameOfLife</a:t>
            </a:r>
            <a:endParaRPr sz="2600" dirty="0"/>
          </a:p>
        </p:txBody>
      </p:sp>
      <p:pic>
        <p:nvPicPr>
          <p:cNvPr id="88" name="Google Shape;88;p14"/>
          <p:cNvPicPr preferRelativeResize="0"/>
          <p:nvPr/>
        </p:nvPicPr>
        <p:blipFill rotWithShape="1">
          <a:blip r:embed="rId4"/>
          <a:srcRect l="4124" r="29470"/>
          <a:stretch/>
        </p:blipFill>
        <p:spPr>
          <a:xfrm>
            <a:off x="5966181" y="2639725"/>
            <a:ext cx="1210200" cy="1210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89" name="Google Shape;89;p14"/>
          <p:cNvCxnSpPr/>
          <p:nvPr/>
        </p:nvCxnSpPr>
        <p:spPr>
          <a:xfrm>
            <a:off x="6694986" y="3933625"/>
            <a:ext cx="214500" cy="856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4"/>
          <p:cNvCxnSpPr/>
          <p:nvPr/>
        </p:nvCxnSpPr>
        <p:spPr>
          <a:xfrm>
            <a:off x="7059842" y="3727574"/>
            <a:ext cx="394200" cy="525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4"/>
          <p:cNvCxnSpPr/>
          <p:nvPr/>
        </p:nvCxnSpPr>
        <p:spPr>
          <a:xfrm>
            <a:off x="7224089" y="3501963"/>
            <a:ext cx="752400" cy="464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3910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106816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1.</a:t>
            </a:r>
            <a:r>
              <a:rPr lang="en" dirty="0"/>
              <a:t>¿Qué es </a:t>
            </a:r>
            <a:r>
              <a:rPr lang="en" i="1" dirty="0"/>
              <a:t>Life</a:t>
            </a:r>
            <a:r>
              <a:rPr lang="en" dirty="0"/>
              <a:t>?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2653703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1800" dirty="0"/>
              <a:t>Autómata celular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1800" dirty="0"/>
              <a:t>Por John H. </a:t>
            </a:r>
            <a:r>
              <a:rPr lang="es-ES_tradnl" sz="1800" dirty="0" err="1"/>
              <a:t>Conaway</a:t>
            </a:r>
            <a:r>
              <a:rPr lang="es-ES_tradnl" sz="1800" dirty="0"/>
              <a:t> (1937-2020)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1800" dirty="0"/>
              <a:t>Lanzado en 1970 como pasatiempo </a:t>
            </a:r>
            <a:r>
              <a:rPr lang="es-ES_tradnl" sz="1800" dirty="0" err="1"/>
              <a:t>matematico</a:t>
            </a:r>
            <a:endParaRPr lang="es-ES_tradnl" sz="1800" dirty="0"/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1800" dirty="0"/>
              <a:t>Muy popular, implicaciones en muchos campos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7289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 poco de </a:t>
            </a:r>
            <a:r>
              <a:rPr lang="en" dirty="0" err="1"/>
              <a:t>historia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s-ES_tradnl" sz="2100" dirty="0" err="1"/>
              <a:t>Conway</a:t>
            </a:r>
            <a:r>
              <a:rPr lang="es-ES_tradnl" sz="2100" dirty="0"/>
              <a:t> estudia y se doctora en matemáticas en Cambridge, aunque se cambiaría a Princeton.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s-ES_tradnl" sz="2100" dirty="0"/>
              <a:t>Director de la cátedra von Neumann 1986-2020.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s-ES_tradnl" sz="2100" dirty="0"/>
              <a:t>Además de </a:t>
            </a:r>
            <a:r>
              <a:rPr lang="es-ES_tradnl" sz="2100" i="1" dirty="0" err="1"/>
              <a:t>Life</a:t>
            </a:r>
            <a:r>
              <a:rPr lang="es-ES_tradnl" sz="2100" dirty="0"/>
              <a:t>: secuencia </a:t>
            </a:r>
            <a:r>
              <a:rPr lang="es-ES_tradnl" sz="2100" i="1" dirty="0"/>
              <a:t>Look-and-</a:t>
            </a:r>
            <a:r>
              <a:rPr lang="es-ES_tradnl" sz="2100" i="1" dirty="0" err="1"/>
              <a:t>say</a:t>
            </a:r>
            <a:r>
              <a:rPr lang="es-ES_tradnl" sz="2100" dirty="0"/>
              <a:t> y regla </a:t>
            </a:r>
            <a:r>
              <a:rPr lang="es-ES_tradnl" sz="2100" i="1" dirty="0" err="1"/>
              <a:t>Doomsday</a:t>
            </a:r>
            <a:endParaRPr lang="es-ES_tradnl" sz="21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s-ES_tradnl" sz="21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_tradnl" sz="2100" dirty="0"/>
              <a:t>Motivado por el nuevo campo de AC, comienza a experimentar con ellos como pasatiempo. Publica </a:t>
            </a:r>
            <a:r>
              <a:rPr lang="es-ES_tradnl" sz="2100" i="1" dirty="0" err="1"/>
              <a:t>Life</a:t>
            </a:r>
            <a:r>
              <a:rPr lang="es-ES_tradnl" sz="2100" dirty="0"/>
              <a:t> en 1970 en </a:t>
            </a:r>
            <a:r>
              <a:rPr lang="es-ES_tradnl" sz="2100" i="1" dirty="0" err="1"/>
              <a:t>Scientific</a:t>
            </a:r>
            <a:r>
              <a:rPr lang="es-ES_tradnl" sz="2100" i="1" dirty="0"/>
              <a:t> American</a:t>
            </a:r>
            <a:r>
              <a:rPr lang="es-ES_tradnl" sz="2100" dirty="0"/>
              <a:t>, en la sección de pasatiempos matemáticos.</a:t>
            </a: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72707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nway's Game of Life - Wikipedia">
            <a:extLst>
              <a:ext uri="{FF2B5EF4-FFF2-40B4-BE49-F238E27FC236}">
                <a16:creationId xmlns:a16="http://schemas.microsoft.com/office/drawing/2014/main" id="{29F4EAAA-EBC0-6A40-BFE7-5AA24DDB0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083" y="2194176"/>
            <a:ext cx="2410896" cy="1735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9" name="Google Shape;149;p21"/>
          <p:cNvSpPr/>
          <p:nvPr/>
        </p:nvSpPr>
        <p:spPr>
          <a:xfrm>
            <a:off x="4738600" y="1668322"/>
            <a:ext cx="2877300" cy="28569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</a:t>
            </a:r>
            <a:r>
              <a:rPr lang="en" dirty="0" err="1"/>
              <a:t>Cómo</a:t>
            </a:r>
            <a:r>
              <a:rPr lang="en" dirty="0"/>
              <a:t> </a:t>
            </a:r>
            <a:r>
              <a:rPr lang="en" dirty="0" err="1"/>
              <a:t>funciona</a:t>
            </a:r>
            <a:r>
              <a:rPr lang="en" dirty="0"/>
              <a:t> </a:t>
            </a:r>
            <a:r>
              <a:rPr lang="en" i="1" dirty="0"/>
              <a:t>Life</a:t>
            </a:r>
            <a:r>
              <a:rPr lang="en" dirty="0"/>
              <a:t>?</a:t>
            </a:r>
            <a:endParaRPr dirty="0"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786150" y="1345924"/>
            <a:ext cx="3651000" cy="22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457200">
              <a:buFont typeface="+mj-lt"/>
              <a:buAutoNum type="arabicPeriod"/>
            </a:pPr>
            <a:r>
              <a:rPr lang="es-ES" sz="1400" dirty="0"/>
              <a:t>Cualquier célula viva con menos de dos células vecinas vivas muere, por soledad.</a:t>
            </a:r>
          </a:p>
          <a:p>
            <a:pPr lvl="0" indent="-457200">
              <a:buFont typeface="+mj-lt"/>
              <a:buAutoNum type="arabicPeriod"/>
            </a:pPr>
            <a:r>
              <a:rPr lang="es-ES" sz="1400" dirty="0"/>
              <a:t>Cualquier célula viva con dos o tres células vecinas se mantiene viva.</a:t>
            </a:r>
          </a:p>
          <a:p>
            <a:pPr lvl="0" indent="-457200">
              <a:buFont typeface="+mj-lt"/>
              <a:buAutoNum type="arabicPeriod"/>
            </a:pPr>
            <a:r>
              <a:rPr lang="es-ES" sz="1400" dirty="0"/>
              <a:t>Cualquier célula viva con más de tres células vecinas muere, por sobrepoblación.</a:t>
            </a:r>
          </a:p>
          <a:p>
            <a:pPr lvl="0" indent="-457200">
              <a:buFont typeface="+mj-lt"/>
              <a:buAutoNum type="arabicPeriod"/>
            </a:pPr>
            <a:r>
              <a:rPr lang="es-ES" sz="1400" dirty="0"/>
              <a:t>Cualquier célula muerta exactamente tres células vecinas vivas vive, por nacimiento.</a:t>
            </a:r>
            <a:endParaRPr lang="es-ES" sz="1050" dirty="0"/>
          </a:p>
          <a:p>
            <a:pPr lvl="0" indent="-457200">
              <a:buFont typeface="+mj-lt"/>
              <a:buAutoNum type="arabicPeriod"/>
            </a:pPr>
            <a:endParaRPr sz="1100" dirty="0"/>
          </a:p>
        </p:txBody>
      </p:sp>
      <p:cxnSp>
        <p:nvCxnSpPr>
          <p:cNvPr id="153" name="Google Shape;153;p21"/>
          <p:cNvCxnSpPr/>
          <p:nvPr/>
        </p:nvCxnSpPr>
        <p:spPr>
          <a:xfrm rot="10800000" flipH="1">
            <a:off x="6793191" y="367851"/>
            <a:ext cx="638700" cy="1419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1"/>
          <p:cNvCxnSpPr/>
          <p:nvPr/>
        </p:nvCxnSpPr>
        <p:spPr>
          <a:xfrm rot="10800000" flipH="1">
            <a:off x="7194765" y="1515796"/>
            <a:ext cx="1377600" cy="570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1"/>
          <p:cNvCxnSpPr/>
          <p:nvPr/>
        </p:nvCxnSpPr>
        <p:spPr>
          <a:xfrm rot="10800000" flipH="1">
            <a:off x="7068779" y="1169826"/>
            <a:ext cx="716400" cy="806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9050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Patrones y estructuras relevantes</a:t>
            </a:r>
            <a:endParaRPr dirty="0"/>
          </a:p>
        </p:txBody>
      </p:sp>
      <p:sp>
        <p:nvSpPr>
          <p:cNvPr id="288" name="Google Shape;288;p31"/>
          <p:cNvSpPr txBox="1">
            <a:spLocks noGrp="1"/>
          </p:cNvSpPr>
          <p:nvPr>
            <p:ph type="body" idx="1"/>
          </p:nvPr>
        </p:nvSpPr>
        <p:spPr>
          <a:xfrm>
            <a:off x="595319" y="1535511"/>
            <a:ext cx="2419800" cy="11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b="1" dirty="0"/>
              <a:t>Unidades estáticas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 err="1"/>
              <a:t>Estructuras</a:t>
            </a:r>
            <a:r>
              <a:rPr lang="en" sz="1200" dirty="0"/>
              <a:t> que no </a:t>
            </a:r>
            <a:r>
              <a:rPr lang="en" sz="1200" dirty="0" err="1"/>
              <a:t>cambian</a:t>
            </a:r>
            <a:r>
              <a:rPr lang="en" sz="1200" dirty="0"/>
              <a:t> entre </a:t>
            </a:r>
            <a:r>
              <a:rPr lang="en" sz="1200" dirty="0" err="1"/>
              <a:t>generaciones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289" name="Google Shape;289;p31"/>
          <p:cNvSpPr txBox="1">
            <a:spLocks noGrp="1"/>
          </p:cNvSpPr>
          <p:nvPr>
            <p:ph type="body" idx="2"/>
          </p:nvPr>
        </p:nvSpPr>
        <p:spPr>
          <a:xfrm>
            <a:off x="3139158" y="1535511"/>
            <a:ext cx="2419800" cy="11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b="1" dirty="0"/>
              <a:t>Osciladores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 err="1"/>
              <a:t>Siguen</a:t>
            </a:r>
            <a:r>
              <a:rPr lang="en" sz="1200" dirty="0"/>
              <a:t> un </a:t>
            </a:r>
            <a:r>
              <a:rPr lang="en" sz="1200" dirty="0" err="1"/>
              <a:t>ciclo</a:t>
            </a:r>
            <a:r>
              <a:rPr lang="en" sz="1200" dirty="0"/>
              <a:t> </a:t>
            </a:r>
            <a:r>
              <a:rPr lang="en" sz="1200" dirty="0" err="1"/>
              <a:t>cerrado</a:t>
            </a:r>
            <a:r>
              <a:rPr lang="en" sz="1200" dirty="0"/>
              <a:t>, </a:t>
            </a:r>
            <a:r>
              <a:rPr lang="en" sz="1200" dirty="0" err="1"/>
              <a:t>tras</a:t>
            </a:r>
            <a:r>
              <a:rPr lang="en" sz="1200" dirty="0"/>
              <a:t> </a:t>
            </a:r>
            <a:r>
              <a:rPr lang="en" sz="1200" dirty="0" err="1"/>
              <a:t>varias</a:t>
            </a:r>
            <a:r>
              <a:rPr lang="en" sz="1200" dirty="0"/>
              <a:t> </a:t>
            </a:r>
            <a:r>
              <a:rPr lang="en" sz="1200" dirty="0" err="1"/>
              <a:t>generaciones</a:t>
            </a:r>
            <a:r>
              <a:rPr lang="en" sz="1200" dirty="0"/>
              <a:t> </a:t>
            </a:r>
            <a:r>
              <a:rPr lang="en" sz="1200" dirty="0" err="1"/>
              <a:t>vuelven</a:t>
            </a:r>
            <a:r>
              <a:rPr lang="en" sz="1200" dirty="0"/>
              <a:t> a </a:t>
            </a:r>
            <a:r>
              <a:rPr lang="en" sz="1200" dirty="0" err="1"/>
              <a:t>su</a:t>
            </a:r>
            <a:r>
              <a:rPr lang="en" sz="1200" dirty="0"/>
              <a:t> </a:t>
            </a:r>
            <a:r>
              <a:rPr lang="en" sz="1200" dirty="0" err="1"/>
              <a:t>estado</a:t>
            </a:r>
            <a:r>
              <a:rPr lang="en" sz="1200" dirty="0"/>
              <a:t> </a:t>
            </a:r>
            <a:r>
              <a:rPr lang="en" sz="1200" dirty="0" err="1"/>
              <a:t>inicial</a:t>
            </a:r>
            <a:r>
              <a:rPr lang="en" sz="1200" dirty="0"/>
              <a:t> y </a:t>
            </a:r>
            <a:r>
              <a:rPr lang="en" sz="1200" dirty="0" err="1"/>
              <a:t>repiten</a:t>
            </a:r>
            <a:r>
              <a:rPr lang="en" sz="1200" dirty="0"/>
              <a:t> el </a:t>
            </a:r>
            <a:r>
              <a:rPr lang="en" sz="1200" dirty="0" err="1"/>
              <a:t>proceso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290" name="Google Shape;290;p31"/>
          <p:cNvSpPr txBox="1">
            <a:spLocks noGrp="1"/>
          </p:cNvSpPr>
          <p:nvPr>
            <p:ph type="body" idx="3"/>
          </p:nvPr>
        </p:nvSpPr>
        <p:spPr>
          <a:xfrm>
            <a:off x="5615812" y="1535511"/>
            <a:ext cx="2419800" cy="11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b="1" dirty="0"/>
              <a:t>Naves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 err="1"/>
              <a:t>Capaces</a:t>
            </a:r>
            <a:r>
              <a:rPr lang="en" sz="1200" dirty="0"/>
              <a:t> de </a:t>
            </a:r>
            <a:r>
              <a:rPr lang="en" sz="1200" dirty="0" err="1"/>
              <a:t>moverse</a:t>
            </a:r>
            <a:r>
              <a:rPr lang="en" sz="1200" dirty="0"/>
              <a:t> por el </a:t>
            </a:r>
            <a:r>
              <a:rPr lang="en" sz="1200" dirty="0" err="1"/>
              <a:t>mapa</a:t>
            </a:r>
            <a:r>
              <a:rPr lang="en" sz="1200" dirty="0"/>
              <a:t> </a:t>
            </a:r>
            <a:r>
              <a:rPr lang="en" sz="1200" dirty="0" err="1"/>
              <a:t>conservando</a:t>
            </a:r>
            <a:r>
              <a:rPr lang="en" sz="1200" dirty="0"/>
              <a:t> la mayor </a:t>
            </a:r>
            <a:r>
              <a:rPr lang="en" sz="1200" dirty="0" err="1"/>
              <a:t>parte</a:t>
            </a:r>
            <a:r>
              <a:rPr lang="en" sz="1200" dirty="0"/>
              <a:t> de </a:t>
            </a:r>
            <a:r>
              <a:rPr lang="en" sz="1200" dirty="0" err="1"/>
              <a:t>su</a:t>
            </a:r>
            <a:r>
              <a:rPr lang="en" sz="1200" dirty="0"/>
              <a:t> </a:t>
            </a:r>
            <a:r>
              <a:rPr lang="en" sz="1200" dirty="0" err="1"/>
              <a:t>integridad</a:t>
            </a:r>
            <a:r>
              <a:rPr lang="en" sz="1200" dirty="0"/>
              <a:t>. 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291" name="Google Shape;291;p31"/>
          <p:cNvSpPr txBox="1">
            <a:spLocks noGrp="1"/>
          </p:cNvSpPr>
          <p:nvPr>
            <p:ph type="body" idx="1"/>
          </p:nvPr>
        </p:nvSpPr>
        <p:spPr>
          <a:xfrm>
            <a:off x="7468834" y="3526403"/>
            <a:ext cx="2419800" cy="11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.</a:t>
            </a:r>
            <a:endParaRPr sz="1200" dirty="0"/>
          </a:p>
        </p:txBody>
      </p:sp>
      <p:sp>
        <p:nvSpPr>
          <p:cNvPr id="292" name="Google Shape;292;p31"/>
          <p:cNvSpPr txBox="1">
            <a:spLocks noGrp="1"/>
          </p:cNvSpPr>
          <p:nvPr>
            <p:ph type="body" idx="2"/>
          </p:nvPr>
        </p:nvSpPr>
        <p:spPr>
          <a:xfrm>
            <a:off x="7468834" y="5482360"/>
            <a:ext cx="2419800" cy="11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293" name="Google Shape;293;p31"/>
          <p:cNvSpPr txBox="1">
            <a:spLocks noGrp="1"/>
          </p:cNvSpPr>
          <p:nvPr>
            <p:ph type="body" idx="3"/>
          </p:nvPr>
        </p:nvSpPr>
        <p:spPr>
          <a:xfrm>
            <a:off x="6711053" y="5371106"/>
            <a:ext cx="2419800" cy="11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63" name="Google Shape;856;p48">
            <a:extLst>
              <a:ext uri="{FF2B5EF4-FFF2-40B4-BE49-F238E27FC236}">
                <a16:creationId xmlns:a16="http://schemas.microsoft.com/office/drawing/2014/main" id="{44664624-ECC1-6F4B-8C94-3D1EDF49F39C}"/>
              </a:ext>
            </a:extLst>
          </p:cNvPr>
          <p:cNvGrpSpPr/>
          <p:nvPr/>
        </p:nvGrpSpPr>
        <p:grpSpPr>
          <a:xfrm>
            <a:off x="4137750" y="1353178"/>
            <a:ext cx="435022" cy="323445"/>
            <a:chOff x="5247525" y="3007275"/>
            <a:chExt cx="517575" cy="384825"/>
          </a:xfrm>
        </p:grpSpPr>
        <p:sp>
          <p:nvSpPr>
            <p:cNvPr id="64" name="Google Shape;857;p48">
              <a:extLst>
                <a:ext uri="{FF2B5EF4-FFF2-40B4-BE49-F238E27FC236}">
                  <a16:creationId xmlns:a16="http://schemas.microsoft.com/office/drawing/2014/main" id="{0FD5B48D-E213-0745-AA47-1AF25BF53E77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" name="Google Shape;858;p48">
              <a:extLst>
                <a:ext uri="{FF2B5EF4-FFF2-40B4-BE49-F238E27FC236}">
                  <a16:creationId xmlns:a16="http://schemas.microsoft.com/office/drawing/2014/main" id="{A998284F-EE13-E647-9F63-93078A5B3D29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6" name="Google Shape;921;p48">
            <a:extLst>
              <a:ext uri="{FF2B5EF4-FFF2-40B4-BE49-F238E27FC236}">
                <a16:creationId xmlns:a16="http://schemas.microsoft.com/office/drawing/2014/main" id="{716C8410-45F3-364A-A2C5-36103467CAE4}"/>
              </a:ext>
            </a:extLst>
          </p:cNvPr>
          <p:cNvGrpSpPr/>
          <p:nvPr/>
        </p:nvGrpSpPr>
        <p:grpSpPr>
          <a:xfrm>
            <a:off x="6639930" y="1331992"/>
            <a:ext cx="371564" cy="371543"/>
            <a:chOff x="576250" y="4319400"/>
            <a:chExt cx="442075" cy="442050"/>
          </a:xfrm>
        </p:grpSpPr>
        <p:sp>
          <p:nvSpPr>
            <p:cNvPr id="67" name="Google Shape;922;p48">
              <a:extLst>
                <a:ext uri="{FF2B5EF4-FFF2-40B4-BE49-F238E27FC236}">
                  <a16:creationId xmlns:a16="http://schemas.microsoft.com/office/drawing/2014/main" id="{70165016-A97D-6E40-9402-DD7B948C7A01}"/>
                </a:ext>
              </a:extLst>
            </p:cNvPr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" name="Google Shape;923;p48">
              <a:extLst>
                <a:ext uri="{FF2B5EF4-FFF2-40B4-BE49-F238E27FC236}">
                  <a16:creationId xmlns:a16="http://schemas.microsoft.com/office/drawing/2014/main" id="{8394056A-E339-2C48-B3CC-C32C03674967}"/>
                </a:ext>
              </a:extLst>
            </p:cNvPr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" name="Google Shape;924;p48">
              <a:extLst>
                <a:ext uri="{FF2B5EF4-FFF2-40B4-BE49-F238E27FC236}">
                  <a16:creationId xmlns:a16="http://schemas.microsoft.com/office/drawing/2014/main" id="{B4964BCA-AD98-BD4B-947B-8213B8BF8B04}"/>
                </a:ext>
              </a:extLst>
            </p:cNvPr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" name="Google Shape;925;p48">
              <a:extLst>
                <a:ext uri="{FF2B5EF4-FFF2-40B4-BE49-F238E27FC236}">
                  <a16:creationId xmlns:a16="http://schemas.microsoft.com/office/drawing/2014/main" id="{65A0273A-EA70-E942-BA24-F3E4D7E2B85C}"/>
                </a:ext>
              </a:extLst>
            </p:cNvPr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1" name="Google Shape;778;p48">
            <a:extLst>
              <a:ext uri="{FF2B5EF4-FFF2-40B4-BE49-F238E27FC236}">
                <a16:creationId xmlns:a16="http://schemas.microsoft.com/office/drawing/2014/main" id="{AB476005-A260-634A-AD81-F2AA529AEA92}"/>
              </a:ext>
            </a:extLst>
          </p:cNvPr>
          <p:cNvGrpSpPr/>
          <p:nvPr/>
        </p:nvGrpSpPr>
        <p:grpSpPr>
          <a:xfrm>
            <a:off x="1717950" y="1290481"/>
            <a:ext cx="293251" cy="405201"/>
            <a:chOff x="3979850" y="1598950"/>
            <a:chExt cx="356825" cy="505375"/>
          </a:xfrm>
        </p:grpSpPr>
        <p:sp>
          <p:nvSpPr>
            <p:cNvPr id="72" name="Google Shape;779;p48">
              <a:extLst>
                <a:ext uri="{FF2B5EF4-FFF2-40B4-BE49-F238E27FC236}">
                  <a16:creationId xmlns:a16="http://schemas.microsoft.com/office/drawing/2014/main" id="{24C53FEA-AA03-414B-A5D2-FC1627E498F2}"/>
                </a:ext>
              </a:extLst>
            </p:cNvPr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73" name="Google Shape;780;p48">
              <a:extLst>
                <a:ext uri="{FF2B5EF4-FFF2-40B4-BE49-F238E27FC236}">
                  <a16:creationId xmlns:a16="http://schemas.microsoft.com/office/drawing/2014/main" id="{164EB70F-55CA-134F-B672-67D3F5538555}"/>
                </a:ext>
              </a:extLst>
            </p:cNvPr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F59AA684-1243-7D4B-A2A8-7673DD675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004" y="3170321"/>
            <a:ext cx="515976" cy="51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79F1BD9-322F-3743-A803-94161D866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610" y="3042906"/>
            <a:ext cx="975120" cy="8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AE2C5C80-B97D-4640-B601-25B6C5E9B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0908" y="3020351"/>
            <a:ext cx="815917" cy="815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58588077-C811-9C41-B84E-286ED1E8C3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4375" y="2918556"/>
            <a:ext cx="1064616" cy="106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D99DB759-C91B-A34B-983F-502988CA2E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9190" y="2874529"/>
            <a:ext cx="1055553" cy="1055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1A3C3993-6B76-124C-8627-F09AA1717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5373" y="2827059"/>
            <a:ext cx="1244348" cy="112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94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Conjetura</a:t>
            </a:r>
            <a:r>
              <a:rPr lang="en" dirty="0"/>
              <a:t> de Conway</a:t>
            </a:r>
            <a:endParaRPr dirty="0"/>
          </a:p>
        </p:txBody>
      </p:sp>
      <p:sp>
        <p:nvSpPr>
          <p:cNvPr id="206" name="Google Shape;206;p24"/>
          <p:cNvSpPr/>
          <p:nvPr/>
        </p:nvSpPr>
        <p:spPr>
          <a:xfrm>
            <a:off x="0" y="1928808"/>
            <a:ext cx="9144000" cy="3214800"/>
          </a:xfrm>
          <a:prstGeom prst="rect">
            <a:avLst/>
          </a:prstGeom>
          <a:solidFill>
            <a:srgbClr val="0091EA">
              <a:alpha val="3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4675367" y="659420"/>
            <a:ext cx="2079621" cy="1105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"No se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puede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crear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una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estructura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capaz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crecer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indefinidamente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debe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existir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algún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límite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superior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tras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el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cual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las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estructuras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colapsen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”</a:t>
            </a:r>
            <a:endParaRPr sz="1200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9" name="Google Shape;209;p2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39DBC576-D17E-B848-A69F-1E7D87925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52" y="2164889"/>
            <a:ext cx="4947776" cy="1446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5AF2B405-6140-1E40-98E4-3F36AFD8E7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939" y="2113770"/>
            <a:ext cx="1929997" cy="154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Google Shape;207;p24">
            <a:extLst>
              <a:ext uri="{FF2B5EF4-FFF2-40B4-BE49-F238E27FC236}">
                <a16:creationId xmlns:a16="http://schemas.microsoft.com/office/drawing/2014/main" id="{5851122E-A18C-FE4B-B42C-7C8D58C27814}"/>
              </a:ext>
            </a:extLst>
          </p:cNvPr>
          <p:cNvSpPr/>
          <p:nvPr/>
        </p:nvSpPr>
        <p:spPr>
          <a:xfrm>
            <a:off x="752692" y="3624299"/>
            <a:ext cx="3748296" cy="347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Gospel Glider Gun, Bill Gospel et al.,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noviembre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1970</a:t>
            </a:r>
            <a:endParaRPr sz="1200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" name="Google Shape;207;p24">
            <a:extLst>
              <a:ext uri="{FF2B5EF4-FFF2-40B4-BE49-F238E27FC236}">
                <a16:creationId xmlns:a16="http://schemas.microsoft.com/office/drawing/2014/main" id="{235AA0CE-984A-1847-8435-1A1D6BFC3066}"/>
              </a:ext>
            </a:extLst>
          </p:cNvPr>
          <p:cNvSpPr/>
          <p:nvPr/>
        </p:nvSpPr>
        <p:spPr>
          <a:xfrm>
            <a:off x="5454397" y="3699520"/>
            <a:ext cx="3748296" cy="347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Patrón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mínimo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capaz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crecer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200" dirty="0" err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indefinidamente</a:t>
            </a:r>
            <a:r>
              <a:rPr lang="en" sz="1200" dirty="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1997</a:t>
            </a:r>
            <a:endParaRPr sz="1200" dirty="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106816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2</a:t>
            </a:r>
            <a:r>
              <a:rPr lang="en" sz="5400" dirty="0">
                <a:solidFill>
                  <a:schemeClr val="accent4"/>
                </a:solidFill>
              </a:rPr>
              <a:t>.</a:t>
            </a:r>
            <a:r>
              <a:rPr lang="en" sz="4000" dirty="0"/>
              <a:t>Computación </a:t>
            </a:r>
            <a:r>
              <a:rPr lang="en" sz="4000" dirty="0" err="1"/>
              <a:t>en</a:t>
            </a:r>
            <a:r>
              <a:rPr lang="en" sz="4000" dirty="0"/>
              <a:t> </a:t>
            </a:r>
            <a:r>
              <a:rPr lang="en" sz="4000" i="1" dirty="0"/>
              <a:t>Life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2653703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1800" dirty="0"/>
              <a:t>Puertas lógicas basadas en estructuras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1800" dirty="0"/>
              <a:t>Máquinas de Turing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1800" dirty="0"/>
              <a:t>Condición de Turing Completo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1800" dirty="0"/>
              <a:t>No </a:t>
            </a:r>
            <a:r>
              <a:rPr lang="es-ES_tradnl" sz="1800" dirty="0" err="1"/>
              <a:t>decibilidad</a:t>
            </a:r>
            <a:endParaRPr lang="es-ES_tradnl" sz="1800"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3336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Puertas</a:t>
            </a:r>
            <a:r>
              <a:rPr lang="en" dirty="0"/>
              <a:t> </a:t>
            </a:r>
            <a:r>
              <a:rPr lang="en" dirty="0" err="1"/>
              <a:t>lógicas</a:t>
            </a:r>
            <a:endParaRPr dirty="0"/>
          </a:p>
        </p:txBody>
      </p:sp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786150" y="1200150"/>
            <a:ext cx="2768083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b="1" dirty="0"/>
              <a:t>AND, OR y NOT</a:t>
            </a:r>
            <a:endParaRPr b="1" dirty="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err="1"/>
              <a:t>Fueron</a:t>
            </a:r>
            <a:r>
              <a:rPr lang="en" dirty="0"/>
              <a:t> las </a:t>
            </a:r>
            <a:r>
              <a:rPr lang="en" dirty="0" err="1"/>
              <a:t>primeras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ser </a:t>
            </a:r>
            <a:r>
              <a:rPr lang="en" dirty="0" err="1"/>
              <a:t>desarrolladas</a:t>
            </a:r>
            <a:r>
              <a:rPr lang="en" dirty="0"/>
              <a:t>. Se </a:t>
            </a:r>
            <a:r>
              <a:rPr lang="en" dirty="0" err="1"/>
              <a:t>basan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las </a:t>
            </a:r>
            <a:r>
              <a:rPr lang="en" dirty="0" err="1"/>
              <a:t>propiedades</a:t>
            </a:r>
            <a:r>
              <a:rPr lang="en" dirty="0"/>
              <a:t> de los gliders, los </a:t>
            </a:r>
            <a:r>
              <a:rPr lang="en" dirty="0" err="1"/>
              <a:t>cuales</a:t>
            </a:r>
            <a:r>
              <a:rPr lang="en" dirty="0"/>
              <a:t> </a:t>
            </a:r>
            <a:r>
              <a:rPr lang="en" dirty="0" err="1"/>
              <a:t>pueden</a:t>
            </a:r>
            <a:r>
              <a:rPr lang="en" dirty="0"/>
              <a:t> ser </a:t>
            </a:r>
            <a:r>
              <a:rPr lang="en" dirty="0" err="1"/>
              <a:t>disparados</a:t>
            </a:r>
            <a:r>
              <a:rPr lang="en" dirty="0"/>
              <a:t> a una </a:t>
            </a:r>
            <a:r>
              <a:rPr lang="en" dirty="0" err="1"/>
              <a:t>figura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concreto</a:t>
            </a:r>
            <a:r>
              <a:rPr lang="en" dirty="0"/>
              <a:t> y </a:t>
            </a:r>
            <a:r>
              <a:rPr lang="en" dirty="0" err="1"/>
              <a:t>influir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su</a:t>
            </a:r>
            <a:r>
              <a:rPr lang="en" dirty="0"/>
              <a:t> </a:t>
            </a:r>
            <a:r>
              <a:rPr lang="en" dirty="0" err="1"/>
              <a:t>comportamiento</a:t>
            </a:r>
            <a:r>
              <a:rPr lang="en" dirty="0"/>
              <a:t>.</a:t>
            </a:r>
            <a:endParaRPr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1139A3F-F01B-EB4D-B613-0766C8CFA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177" y="1222740"/>
            <a:ext cx="4821557" cy="269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541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Máquinas</a:t>
            </a:r>
            <a:r>
              <a:rPr lang="en" dirty="0"/>
              <a:t> de Turing</a:t>
            </a:r>
            <a:endParaRPr dirty="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s-ES" dirty="0"/>
              <a:t>Se llegaron a autómatas finitos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s-ES" dirty="0" err="1"/>
              <a:t>Rendell</a:t>
            </a:r>
            <a:r>
              <a:rPr lang="es-ES" dirty="0"/>
              <a:t> creo una MT de cinta finita en 2001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s-ES" dirty="0"/>
              <a:t>Chapman consiguió una MRM, equivalente a una MT universal, en 2002.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Las </a:t>
            </a:r>
            <a:r>
              <a:rPr lang="en" dirty="0" err="1"/>
              <a:t>primeras</a:t>
            </a:r>
            <a:r>
              <a:rPr lang="en" dirty="0"/>
              <a:t> MTs </a:t>
            </a:r>
            <a:r>
              <a:rPr lang="en" dirty="0" err="1"/>
              <a:t>estaban</a:t>
            </a:r>
            <a:r>
              <a:rPr lang="en" dirty="0"/>
              <a:t> </a:t>
            </a:r>
            <a:r>
              <a:rPr lang="en" dirty="0" err="1"/>
              <a:t>limitadas</a:t>
            </a:r>
            <a:r>
              <a:rPr lang="en" dirty="0"/>
              <a:t> al hardware de la </a:t>
            </a:r>
            <a:r>
              <a:rPr lang="en" dirty="0" err="1"/>
              <a:t>época</a:t>
            </a:r>
            <a:r>
              <a:rPr lang="en" dirty="0"/>
              <a:t>, </a:t>
            </a:r>
            <a:r>
              <a:rPr lang="en" dirty="0" err="1"/>
              <a:t>pero</a:t>
            </a:r>
            <a:r>
              <a:rPr lang="en" dirty="0"/>
              <a:t> </a:t>
            </a:r>
            <a:r>
              <a:rPr lang="en" dirty="0" err="1"/>
              <a:t>quedo</a:t>
            </a:r>
            <a:r>
              <a:rPr lang="en" dirty="0"/>
              <a:t> </a:t>
            </a:r>
            <a:r>
              <a:rPr lang="en" dirty="0" err="1"/>
              <a:t>demostrado</a:t>
            </a:r>
            <a:r>
              <a:rPr lang="en" dirty="0"/>
              <a:t> que </a:t>
            </a:r>
            <a:r>
              <a:rPr lang="en" i="1" dirty="0"/>
              <a:t>Life</a:t>
            </a:r>
            <a:r>
              <a:rPr lang="en" dirty="0"/>
              <a:t> era un </a:t>
            </a:r>
            <a:r>
              <a:rPr lang="en" dirty="0" err="1"/>
              <a:t>entorno</a:t>
            </a:r>
            <a:r>
              <a:rPr lang="en" dirty="0"/>
              <a:t> Turing </a:t>
            </a:r>
            <a:r>
              <a:rPr lang="en" dirty="0" err="1"/>
              <a:t>complet</a:t>
            </a:r>
            <a:r>
              <a:rPr lang="es-ES" dirty="0"/>
              <a:t>o</a:t>
            </a:r>
            <a:r>
              <a:rPr lang="en" dirty="0"/>
              <a:t>.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8655704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</TotalTime>
  <Words>619</Words>
  <Application>Microsoft Macintosh PowerPoint</Application>
  <PresentationFormat>Presentación en pantalla (16:9)</PresentationFormat>
  <Paragraphs>90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Source Sans Pro</vt:lpstr>
      <vt:lpstr>Calibri</vt:lpstr>
      <vt:lpstr>Arial</vt:lpstr>
      <vt:lpstr>Roboto Slab</vt:lpstr>
      <vt:lpstr>Cordelia template</vt:lpstr>
      <vt:lpstr>El juego de la vida</vt:lpstr>
      <vt:lpstr>1.¿Qué es Life?</vt:lpstr>
      <vt:lpstr>Un poco de historia</vt:lpstr>
      <vt:lpstr>¿Cómo funciona Life?</vt:lpstr>
      <vt:lpstr>Patrones y estructuras relevantes</vt:lpstr>
      <vt:lpstr>Conjetura de Conway</vt:lpstr>
      <vt:lpstr>2.Computación en Life</vt:lpstr>
      <vt:lpstr>Puertas lógicas</vt:lpstr>
      <vt:lpstr>Máquinas de Turing</vt:lpstr>
      <vt:lpstr>Presentación de PowerPoint</vt:lpstr>
      <vt:lpstr>No decibilidad</vt:lpstr>
      <vt:lpstr>3.Impacto de Life</vt:lpstr>
      <vt:lpstr>Life-likes y variaciones de Life</vt:lpstr>
      <vt:lpstr>Comunidad alrededor de Life</vt:lpstr>
      <vt:lpstr>¡Gracias!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 juego de la vida</dc:title>
  <cp:lastModifiedBy>Ignacio Talavera Cepeda</cp:lastModifiedBy>
  <cp:revision>13</cp:revision>
  <dcterms:modified xsi:type="dcterms:W3CDTF">2021-05-07T21:24:16Z</dcterms:modified>
</cp:coreProperties>
</file>